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5143500" cx="9144000"/>
  <p:notesSz cx="6858000" cy="9144000"/>
  <p:embeddedFontLst>
    <p:embeddedFont>
      <p:font typeface="PT Serif"/>
      <p:regular r:id="rId34"/>
      <p:bold r:id="rId35"/>
      <p:italic r:id="rId36"/>
      <p:boldItalic r:id="rId37"/>
    </p:embeddedFont>
    <p:embeddedFont>
      <p:font typeface="Open Sans"/>
      <p:regular r:id="rId38"/>
      <p:bold r:id="rId39"/>
      <p:italic r:id="rId40"/>
      <p:boldItalic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13" Type="http://schemas.openxmlformats.org/officeDocument/2006/relationships/slide" Target="slides/slide8.xml"/><Relationship Id="rId39" Type="http://schemas.openxmlformats.org/officeDocument/2006/relationships/font" Target="fonts/OpenSans-bold.fntdata"/><Relationship Id="rId18" Type="http://schemas.openxmlformats.org/officeDocument/2006/relationships/slide" Target="slides/slide13.xml"/><Relationship Id="rId21" Type="http://schemas.openxmlformats.org/officeDocument/2006/relationships/slide" Target="slides/slide16.xml"/><Relationship Id="rId34" Type="http://schemas.openxmlformats.org/officeDocument/2006/relationships/font" Target="fonts/PTSerif-regular.fntdata"/><Relationship Id="rId42" Type="http://schemas.openxmlformats.org/officeDocument/2006/relationships/customXml" Target="../customXml/item1.xml"/><Relationship Id="rId7" Type="http://schemas.openxmlformats.org/officeDocument/2006/relationships/slide" Target="slides/slide2.xml"/><Relationship Id="rId20" Type="http://schemas.openxmlformats.org/officeDocument/2006/relationships/slide" Target="slides/slide15.xml"/><Relationship Id="rId41" Type="http://schemas.openxmlformats.org/officeDocument/2006/relationships/font" Target="fonts/OpenSans-boldItalic.fntdata"/><Relationship Id="rId2" Type="http://schemas.openxmlformats.org/officeDocument/2006/relationships/viewProps" Target="viewProps.xml"/><Relationship Id="rId29" Type="http://schemas.openxmlformats.org/officeDocument/2006/relationships/slide" Target="slides/slide24.xml"/><Relationship Id="rId16" Type="http://schemas.openxmlformats.org/officeDocument/2006/relationships/slide" Target="slides/slide11.xml"/><Relationship Id="rId40" Type="http://schemas.openxmlformats.org/officeDocument/2006/relationships/font" Target="fonts/OpenSans-italic.fntdata"/><Relationship Id="rId24" Type="http://schemas.openxmlformats.org/officeDocument/2006/relationships/slide" Target="slides/slide19.xml"/><Relationship Id="rId1" Type="http://schemas.openxmlformats.org/officeDocument/2006/relationships/theme" Target="theme/theme1.xml"/><Relationship Id="rId6" Type="http://schemas.openxmlformats.org/officeDocument/2006/relationships/slide" Target="slides/slide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font" Target="fonts/PTSerif-boldItalic.fntdata"/><Relationship Id="rId23" Type="http://schemas.openxmlformats.org/officeDocument/2006/relationships/slide" Target="slides/slide18.xml"/><Relationship Id="rId28" Type="http://schemas.openxmlformats.org/officeDocument/2006/relationships/slide" Target="slides/slide23.xml"/><Relationship Id="rId5" Type="http://schemas.openxmlformats.org/officeDocument/2006/relationships/notesMaster" Target="notesMasters/notesMaster1.xml"/><Relationship Id="rId15" Type="http://schemas.openxmlformats.org/officeDocument/2006/relationships/slide" Target="slides/slide10.xml"/><Relationship Id="rId36" Type="http://schemas.openxmlformats.org/officeDocument/2006/relationships/font" Target="fonts/PTSerif-italic.fntdata"/><Relationship Id="rId31" Type="http://schemas.openxmlformats.org/officeDocument/2006/relationships/slide" Target="slides/slide26.xml"/><Relationship Id="rId10" Type="http://schemas.openxmlformats.org/officeDocument/2006/relationships/slide" Target="slides/slide5.xml"/><Relationship Id="rId19" Type="http://schemas.openxmlformats.org/officeDocument/2006/relationships/slide" Target="slides/slide14.xml"/><Relationship Id="rId44" Type="http://schemas.openxmlformats.org/officeDocument/2006/relationships/customXml" Target="../customXml/item3.xml"/><Relationship Id="rId22" Type="http://schemas.openxmlformats.org/officeDocument/2006/relationships/slide" Target="slides/slide17.xml"/><Relationship Id="rId4" Type="http://schemas.openxmlformats.org/officeDocument/2006/relationships/slideMaster" Target="slideMasters/slideMaster1.xml"/><Relationship Id="rId9" Type="http://schemas.openxmlformats.org/officeDocument/2006/relationships/slide" Target="slides/slide4.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font" Target="fonts/PTSerif-bold.fntdata"/><Relationship Id="rId14" Type="http://schemas.openxmlformats.org/officeDocument/2006/relationships/slide" Target="slides/slide9.xml"/><Relationship Id="rId43" Type="http://schemas.openxmlformats.org/officeDocument/2006/relationships/customXml" Target="../customXml/item2.xml"/><Relationship Id="rId8" Type="http://schemas.openxmlformats.org/officeDocument/2006/relationships/slide" Target="slides/slide3.xml"/><Relationship Id="rId3" Type="http://schemas.openxmlformats.org/officeDocument/2006/relationships/presProps" Target="presProps.xml"/><Relationship Id="rId25" Type="http://schemas.openxmlformats.org/officeDocument/2006/relationships/slide" Target="slides/slide20.xml"/><Relationship Id="rId33" Type="http://schemas.openxmlformats.org/officeDocument/2006/relationships/slide" Target="slides/slide28.xml"/><Relationship Id="rId12" Type="http://schemas.openxmlformats.org/officeDocument/2006/relationships/slide" Target="slides/slide7.xml"/><Relationship Id="rId17" Type="http://schemas.openxmlformats.org/officeDocument/2006/relationships/slide" Target="slides/slide12.xml"/><Relationship Id="rId38" Type="http://schemas.openxmlformats.org/officeDocument/2006/relationships/font" Target="fonts/Open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20e1ad3d5d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20e1ad3d5d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20e1ad3d5d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20e1ad3d5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20e1ad3d5d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220e1ad3d5d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20e1ad3d5d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20e1ad3d5d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20e1ad3d5d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20e1ad3d5d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20e1ad3d5d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220e1ad3d5d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20e1ad3d5d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20e1ad3d5d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20e1ad3d5d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20e1ad3d5d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20e1ad3d5d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20e1ad3d5d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20e1ad3d5d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20e1ad3d5d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174d8e52e7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174d8e52e7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220e1ad3d5d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220e1ad3d5d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20e1ad3d5d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20e1ad3d5d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20e1ad3d5d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20e1ad3d5d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20e1ad3d5d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20e1ad3d5d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20e1ad3d5d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220e1ad3d5d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20e1ad3d5d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220e1ad3d5d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20e1ad3d5d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220e1ad3d5d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1a6956c9a0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21a6956c9a0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20e1ad3d5d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220e1ad3d5d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20d779bf7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20d779bf7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df6709a3e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df6709a3e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df6709a3e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df6709a3e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df6709a3e8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df6709a3e8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df6709a3e8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df6709a3e8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df6709a3e8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df6709a3e8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20e1ad3d5d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20e1ad3d5d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aining" type="title">
  <p:cSld name="TITLE">
    <p:bg>
      <p:bgPr>
        <a:blipFill>
          <a:blip r:embed="rId2">
            <a:alphaModFix/>
          </a:blip>
          <a:stretch>
            <a:fillRect/>
          </a:stretch>
        </a:blipFill>
      </p:bgPr>
    </p:bg>
    <p:spTree>
      <p:nvGrpSpPr>
        <p:cNvPr id="9" name="Shape 9"/>
        <p:cNvGrpSpPr/>
        <p:nvPr/>
      </p:nvGrpSpPr>
      <p:grpSpPr>
        <a:xfrm>
          <a:off x="0" y="0"/>
          <a:ext cx="0" cy="0"/>
          <a:chOff x="0" y="0"/>
          <a:chExt cx="0" cy="0"/>
        </a:xfrm>
      </p:grpSpPr>
      <p:sp>
        <p:nvSpPr>
          <p:cNvPr id="10" name="Google Shape;10;p2"/>
          <p:cNvSpPr txBox="1"/>
          <p:nvPr>
            <p:ph type="ctrTitle"/>
          </p:nvPr>
        </p:nvSpPr>
        <p:spPr>
          <a:xfrm>
            <a:off x="311700" y="1105325"/>
            <a:ext cx="8520600" cy="2932800"/>
          </a:xfrm>
          <a:prstGeom prst="rect">
            <a:avLst/>
          </a:prstGeom>
        </p:spPr>
        <p:txBody>
          <a:bodyPr anchorCtr="0" anchor="ctr" bIns="91425" lIns="91425" spcFirstLastPara="1" rIns="91425" wrap="square" tIns="91425">
            <a:normAutofit/>
          </a:bodyPr>
          <a:lstStyle>
            <a:lvl1pPr lvl="0" algn="ctr">
              <a:spcBef>
                <a:spcPts val="0"/>
              </a:spcBef>
              <a:spcAft>
                <a:spcPts val="0"/>
              </a:spcAft>
              <a:buClr>
                <a:srgbClr val="FFFFFF"/>
              </a:buClr>
              <a:buSzPts val="5000"/>
              <a:buFont typeface="Open Sans"/>
              <a:buNone/>
              <a:defRPr b="1" sz="5000">
                <a:solidFill>
                  <a:srgbClr val="FFFFFF"/>
                </a:solidFill>
                <a:latin typeface="Open Sans"/>
                <a:ea typeface="Open Sans"/>
                <a:cs typeface="Open Sans"/>
                <a:sym typeface="Open San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rgbClr val="137E98"/>
        </a:solidFill>
      </p:bgPr>
    </p:bg>
    <p:spTree>
      <p:nvGrpSpPr>
        <p:cNvPr id="36" name="Shape 36"/>
        <p:cNvGrpSpPr/>
        <p:nvPr/>
      </p:nvGrpSpPr>
      <p:grpSpPr>
        <a:xfrm>
          <a:off x="0" y="0"/>
          <a:ext cx="0" cy="0"/>
          <a:chOff x="0" y="0"/>
          <a:chExt cx="0" cy="0"/>
        </a:xfrm>
      </p:grpSpPr>
      <p:sp>
        <p:nvSpPr>
          <p:cNvPr id="37" name="Google Shape;37;p11"/>
          <p:cNvSpPr/>
          <p:nvPr/>
        </p:nvSpPr>
        <p:spPr>
          <a:xfrm>
            <a:off x="4572000" y="-125"/>
            <a:ext cx="4572000" cy="5143500"/>
          </a:xfrm>
          <a:prstGeom prst="rect">
            <a:avLst/>
          </a:prstGeom>
          <a:solidFill>
            <a:srgbClr val="86B6C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11"/>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4200"/>
              <a:buFont typeface="Open Sans"/>
              <a:buNone/>
              <a:defRPr b="1" sz="4200">
                <a:solidFill>
                  <a:schemeClr val="lt1"/>
                </a:solidFill>
                <a:latin typeface="Open Sans"/>
                <a:ea typeface="Open Sans"/>
                <a:cs typeface="Open Sans"/>
                <a:sym typeface="Open Sans"/>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11"/>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2100"/>
              <a:buFont typeface="PT Serif"/>
              <a:buNone/>
              <a:defRPr sz="2100">
                <a:solidFill>
                  <a:schemeClr val="lt1"/>
                </a:solidFill>
                <a:latin typeface="PT Serif"/>
                <a:ea typeface="PT Serif"/>
                <a:cs typeface="PT Serif"/>
                <a:sym typeface="PT Serif"/>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11"/>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indent="-317500" lvl="1" marL="9144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indent="-317500" lvl="2" marL="13716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indent="-317500" lvl="3" marL="18288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indent="-317500" lvl="4" marL="22860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indent="-317500" lvl="5" marL="27432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indent="-317500" lvl="6" marL="32004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indent="-317500" lvl="7" marL="36576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indent="-317500" lvl="8" marL="41148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p:txBody>
      </p:sp>
      <p:sp>
        <p:nvSpPr>
          <p:cNvPr id="41" name="Google Shape;41;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met bijschrift">
  <p:cSld name="CAPTION_ONLY">
    <p:bg>
      <p:bgPr>
        <a:solidFill>
          <a:srgbClr val="86B6C1"/>
        </a:solidFill>
      </p:bgPr>
    </p:bg>
    <p:spTree>
      <p:nvGrpSpPr>
        <p:cNvPr id="42" name="Shape 42"/>
        <p:cNvGrpSpPr/>
        <p:nvPr/>
      </p:nvGrpSpPr>
      <p:grpSpPr>
        <a:xfrm>
          <a:off x="0" y="0"/>
          <a:ext cx="0" cy="0"/>
          <a:chOff x="0" y="0"/>
          <a:chExt cx="0" cy="0"/>
        </a:xfrm>
      </p:grpSpPr>
      <p:sp>
        <p:nvSpPr>
          <p:cNvPr id="43" name="Google Shape;43;p12"/>
          <p:cNvSpPr/>
          <p:nvPr>
            <p:ph idx="2" type="pic"/>
          </p:nvPr>
        </p:nvSpPr>
        <p:spPr>
          <a:xfrm>
            <a:off x="10050" y="-10050"/>
            <a:ext cx="9144000" cy="5143500"/>
          </a:xfrm>
          <a:prstGeom prst="rect">
            <a:avLst/>
          </a:prstGeom>
          <a:noFill/>
          <a:ln>
            <a:noFill/>
          </a:ln>
        </p:spPr>
      </p:sp>
      <p:sp>
        <p:nvSpPr>
          <p:cNvPr id="44" name="Google Shape;44;p12"/>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200"/>
              <a:buFont typeface="PT Serif"/>
              <a:buNone/>
              <a:defRPr b="1" i="1" sz="1200">
                <a:solidFill>
                  <a:schemeClr val="lt1"/>
                </a:solidFill>
                <a:latin typeface="PT Serif"/>
                <a:ea typeface="PT Serif"/>
                <a:cs typeface="PT Serif"/>
                <a:sym typeface="PT Serif"/>
              </a:defRPr>
            </a:lvl1pPr>
          </a:lstStyle>
          <a:p/>
        </p:txBody>
      </p:sp>
      <p:sp>
        <p:nvSpPr>
          <p:cNvPr id="45" name="Google Shape;45;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verticaal met bijschrift">
  <p:cSld name="CAPTION_ONLY_1">
    <p:bg>
      <p:bgPr>
        <a:solidFill>
          <a:srgbClr val="86B6C1"/>
        </a:solidFill>
      </p:bgPr>
    </p:bg>
    <p:spTree>
      <p:nvGrpSpPr>
        <p:cNvPr id="46" name="Shape 46"/>
        <p:cNvGrpSpPr/>
        <p:nvPr/>
      </p:nvGrpSpPr>
      <p:grpSpPr>
        <a:xfrm>
          <a:off x="0" y="0"/>
          <a:ext cx="0" cy="0"/>
          <a:chOff x="0" y="0"/>
          <a:chExt cx="0" cy="0"/>
        </a:xfrm>
      </p:grpSpPr>
      <p:sp>
        <p:nvSpPr>
          <p:cNvPr id="47" name="Google Shape;47;p13"/>
          <p:cNvSpPr/>
          <p:nvPr>
            <p:ph idx="2" type="pic"/>
          </p:nvPr>
        </p:nvSpPr>
        <p:spPr>
          <a:xfrm>
            <a:off x="4587125" y="-10050"/>
            <a:ext cx="4566900" cy="5143500"/>
          </a:xfrm>
          <a:prstGeom prst="rect">
            <a:avLst/>
          </a:prstGeom>
          <a:noFill/>
          <a:ln>
            <a:noFill/>
          </a:ln>
        </p:spPr>
      </p:sp>
      <p:sp>
        <p:nvSpPr>
          <p:cNvPr id="48" name="Google Shape;48;p13"/>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Clr>
                <a:schemeClr val="lt1"/>
              </a:buClr>
              <a:buSzPts val="1200"/>
              <a:buFont typeface="PT Serif"/>
              <a:buNone/>
              <a:defRPr b="1" i="1" sz="1200">
                <a:solidFill>
                  <a:schemeClr val="lt1"/>
                </a:solidFill>
                <a:latin typeface="PT Serif"/>
                <a:ea typeface="PT Serif"/>
                <a:cs typeface="PT Serif"/>
                <a:sym typeface="PT Serif"/>
              </a:defRPr>
            </a:lvl1pPr>
          </a:lstStyle>
          <a:p/>
        </p:txBody>
      </p:sp>
      <p:sp>
        <p:nvSpPr>
          <p:cNvPr id="49" name="Google Shape;49;p1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jfer">
  <p:cSld name="BIG_NUMBER">
    <p:bg>
      <p:bgPr>
        <a:solidFill>
          <a:srgbClr val="86B6C1"/>
        </a:solidFill>
      </p:bgPr>
    </p:bg>
    <p:spTree>
      <p:nvGrpSpPr>
        <p:cNvPr id="50" name="Shape 50"/>
        <p:cNvGrpSpPr/>
        <p:nvPr/>
      </p:nvGrpSpPr>
      <p:grpSpPr>
        <a:xfrm>
          <a:off x="0" y="0"/>
          <a:ext cx="0" cy="0"/>
          <a:chOff x="0" y="0"/>
          <a:chExt cx="0" cy="0"/>
        </a:xfrm>
      </p:grpSpPr>
      <p:sp>
        <p:nvSpPr>
          <p:cNvPr id="51" name="Google Shape;51;p14"/>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Font typeface="Open Sans"/>
              <a:buNone/>
              <a:defRPr b="1" sz="12000">
                <a:solidFill>
                  <a:schemeClr val="lt1"/>
                </a:solidFill>
                <a:latin typeface="Open Sans"/>
                <a:ea typeface="Open Sans"/>
                <a:cs typeface="Open Sans"/>
                <a:sym typeface="Open Sans"/>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2" name="Google Shape;52;p14"/>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indent="-317500" lvl="1" marL="9144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indent="-317500" lvl="2" marL="13716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indent="-317500" lvl="3" marL="18288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indent="-317500" lvl="4" marL="22860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indent="-317500" lvl="5" marL="27432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indent="-317500" lvl="6" marL="32004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indent="-317500" lvl="7" marL="36576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indent="-317500" lvl="8" marL="41148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p:txBody>
      </p:sp>
      <p:sp>
        <p:nvSpPr>
          <p:cNvPr id="53" name="Google Shape;53;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type="blank">
  <p:cSld name="BLANK">
    <p:bg>
      <p:bgPr>
        <a:solidFill>
          <a:srgbClr val="86B6C1"/>
        </a:solidFill>
      </p:bgPr>
    </p:bg>
    <p:spTree>
      <p:nvGrpSpPr>
        <p:cNvPr id="54" name="Shape 54"/>
        <p:cNvGrpSpPr/>
        <p:nvPr/>
      </p:nvGrpSpPr>
      <p:grpSpPr>
        <a:xfrm>
          <a:off x="0" y="0"/>
          <a:ext cx="0" cy="0"/>
          <a:chOff x="0" y="0"/>
          <a:chExt cx="0" cy="0"/>
        </a:xfrm>
      </p:grpSpPr>
      <p:sp>
        <p:nvSpPr>
          <p:cNvPr id="55" name="Google Shape;55;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
        <p:nvSpPr>
          <p:cNvPr id="56" name="Google Shape;56;p15"/>
          <p:cNvSpPr/>
          <p:nvPr>
            <p:ph idx="2" type="pic"/>
          </p:nvPr>
        </p:nvSpPr>
        <p:spPr>
          <a:xfrm>
            <a:off x="0" y="0"/>
            <a:ext cx="9144000" cy="5143500"/>
          </a:xfrm>
          <a:prstGeom prst="rect">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verticaal">
  <p:cSld name="BLANK_2">
    <p:bg>
      <p:bgPr>
        <a:solidFill>
          <a:srgbClr val="86B6C1"/>
        </a:solidFill>
      </p:bgPr>
    </p:bg>
    <p:spTree>
      <p:nvGrpSpPr>
        <p:cNvPr id="57" name="Shape 57"/>
        <p:cNvGrpSpPr/>
        <p:nvPr/>
      </p:nvGrpSpPr>
      <p:grpSpPr>
        <a:xfrm>
          <a:off x="0" y="0"/>
          <a:ext cx="0" cy="0"/>
          <a:chOff x="0" y="0"/>
          <a:chExt cx="0" cy="0"/>
        </a:xfrm>
      </p:grpSpPr>
      <p:sp>
        <p:nvSpPr>
          <p:cNvPr id="58" name="Google Shape;58;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
        <p:nvSpPr>
          <p:cNvPr id="59" name="Google Shape;59;p16"/>
          <p:cNvSpPr/>
          <p:nvPr>
            <p:ph idx="2" type="pic"/>
          </p:nvPr>
        </p:nvSpPr>
        <p:spPr>
          <a:xfrm>
            <a:off x="4572000" y="0"/>
            <a:ext cx="4572000" cy="5143500"/>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g">
  <p:cSld name="BLANK_1">
    <p:bg>
      <p:bgPr>
        <a:blipFill>
          <a:blip r:embed="rId2">
            <a:alphaModFix/>
          </a:blip>
          <a:stretch>
            <a:fillRect/>
          </a:stretch>
        </a:blipFill>
      </p:bgPr>
    </p:bg>
    <p:spTree>
      <p:nvGrpSpPr>
        <p:cNvPr id="60" name="Shape 60"/>
        <p:cNvGrpSpPr/>
        <p:nvPr/>
      </p:nvGrpSpPr>
      <p:grpSpPr>
        <a:xfrm>
          <a:off x="0" y="0"/>
          <a:ext cx="0" cy="0"/>
          <a:chOff x="0" y="0"/>
          <a:chExt cx="0" cy="0"/>
        </a:xfrm>
      </p:grpSpPr>
      <p:sp>
        <p:nvSpPr>
          <p:cNvPr id="61" name="Google Shape;61;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oofdstuk" type="secHead">
  <p:cSld name="SECTION_HEADER">
    <p:bg>
      <p:bgPr>
        <a:solidFill>
          <a:srgbClr val="137E98"/>
        </a:solidFill>
      </p:bgPr>
    </p:bg>
    <p:spTree>
      <p:nvGrpSpPr>
        <p:cNvPr id="12" name="Shape 12"/>
        <p:cNvGrpSpPr/>
        <p:nvPr/>
      </p:nvGrpSpPr>
      <p:grpSpPr>
        <a:xfrm>
          <a:off x="0" y="0"/>
          <a:ext cx="0" cy="0"/>
          <a:chOff x="0" y="0"/>
          <a:chExt cx="0" cy="0"/>
        </a:xfrm>
      </p:grpSpPr>
      <p:sp>
        <p:nvSpPr>
          <p:cNvPr id="13" name="Google Shape;13;p3"/>
          <p:cNvSpPr txBox="1"/>
          <p:nvPr>
            <p:ph type="title"/>
          </p:nvPr>
        </p:nvSpPr>
        <p:spPr>
          <a:xfrm>
            <a:off x="934500" y="874200"/>
            <a:ext cx="7275000" cy="2031300"/>
          </a:xfrm>
          <a:prstGeom prst="rect">
            <a:avLst/>
          </a:prstGeom>
        </p:spPr>
        <p:txBody>
          <a:bodyPr anchorCtr="0" anchor="ctr" bIns="91425" lIns="91425" spcFirstLastPara="1" rIns="91425" wrap="square" tIns="91425">
            <a:normAutofit/>
          </a:bodyPr>
          <a:lstStyle>
            <a:lvl1pPr lv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4" name="Google Shape;14;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espreek (en presenteer)">
  <p:cSld name="SECTION_HEADER_1">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4"/>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lvl1pPr lvl="0" rt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7" name="Google Shape;1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e-opdracht">
  <p:cSld name="SECTION_HEADER_1_1">
    <p:bg>
      <p:bgPr>
        <a:blipFill>
          <a:blip r:embed="rId2">
            <a:alphaModFix/>
          </a:blip>
          <a:stretch>
            <a:fillRect/>
          </a:stretch>
        </a:blipFill>
      </p:bgPr>
    </p:bg>
    <p:spTree>
      <p:nvGrpSpPr>
        <p:cNvPr id="18" name="Shape 18"/>
        <p:cNvGrpSpPr/>
        <p:nvPr/>
      </p:nvGrpSpPr>
      <p:grpSpPr>
        <a:xfrm>
          <a:off x="0" y="0"/>
          <a:ext cx="0" cy="0"/>
          <a:chOff x="0" y="0"/>
          <a:chExt cx="0" cy="0"/>
        </a:xfrm>
      </p:grpSpPr>
      <p:sp>
        <p:nvSpPr>
          <p:cNvPr id="19" name="Google Shape;19;p5"/>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lvl1pPr lvl="0" rt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0" name="Google Shape;2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esentatie / Leg uit">
  <p:cSld name="SECTION_HEADER_1_1_1">
    <p:bg>
      <p:bgPr>
        <a:blipFill>
          <a:blip r:embed="rId2">
            <a:alphaModFix/>
          </a:blip>
          <a:stretch>
            <a:fillRect/>
          </a:stretch>
        </a:blipFill>
      </p:bgPr>
    </p:bg>
    <p:spTree>
      <p:nvGrpSpPr>
        <p:cNvPr id="21" name="Shape 21"/>
        <p:cNvGrpSpPr/>
        <p:nvPr/>
      </p:nvGrpSpPr>
      <p:grpSpPr>
        <a:xfrm>
          <a:off x="0" y="0"/>
          <a:ext cx="0" cy="0"/>
          <a:chOff x="0" y="0"/>
          <a:chExt cx="0" cy="0"/>
        </a:xfrm>
      </p:grpSpPr>
      <p:sp>
        <p:nvSpPr>
          <p:cNvPr id="22" name="Google Shape;22;p6"/>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lvl1pPr lvl="0" rt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3" name="Google Shape;2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ollenspel">
  <p:cSld name="SECTION_HEADER_1_1_1_1">
    <p:bg>
      <p:bgPr>
        <a:blipFill>
          <a:blip r:embed="rId2">
            <a:alphaModFix/>
          </a:blip>
          <a:stretch>
            <a:fillRect/>
          </a:stretch>
        </a:blipFill>
      </p:bgPr>
    </p:bg>
    <p:spTree>
      <p:nvGrpSpPr>
        <p:cNvPr id="24" name="Shape 24"/>
        <p:cNvGrpSpPr/>
        <p:nvPr/>
      </p:nvGrpSpPr>
      <p:grpSpPr>
        <a:xfrm>
          <a:off x="0" y="0"/>
          <a:ext cx="0" cy="0"/>
          <a:chOff x="0" y="0"/>
          <a:chExt cx="0" cy="0"/>
        </a:xfrm>
      </p:grpSpPr>
      <p:sp>
        <p:nvSpPr>
          <p:cNvPr id="25" name="Google Shape;25;p7"/>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lvl1pPr lvl="0" rt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6" name="Google Shape;2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ellingen">
  <p:cSld name="SECTION_HEADER_1_1_1_1_1">
    <p:bg>
      <p:bgPr>
        <a:blipFill>
          <a:blip r:embed="rId2">
            <a:alphaModFix/>
          </a:blip>
          <a:stretch>
            <a:fillRect/>
          </a:stretch>
        </a:blipFill>
      </p:bgPr>
    </p:bg>
    <p:spTree>
      <p:nvGrpSpPr>
        <p:cNvPr id="27" name="Shape 27"/>
        <p:cNvGrpSpPr/>
        <p:nvPr/>
      </p:nvGrpSpPr>
      <p:grpSpPr>
        <a:xfrm>
          <a:off x="0" y="0"/>
          <a:ext cx="0" cy="0"/>
          <a:chOff x="0" y="0"/>
          <a:chExt cx="0" cy="0"/>
        </a:xfrm>
      </p:grpSpPr>
      <p:sp>
        <p:nvSpPr>
          <p:cNvPr id="28" name="Google Shape;28;p8"/>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lvl1pPr lvl="0" rtl="0" algn="ctr">
              <a:lnSpc>
                <a:spcPct val="115000"/>
              </a:lnSpc>
              <a:spcBef>
                <a:spcPts val="0"/>
              </a:spcBef>
              <a:spcAft>
                <a:spcPts val="0"/>
              </a:spcAft>
              <a:buClr>
                <a:schemeClr val="lt1"/>
              </a:buClr>
              <a:buSzPts val="3600"/>
              <a:buFont typeface="Open Sans"/>
              <a:buNone/>
              <a:defRPr b="1" sz="3600">
                <a:solidFill>
                  <a:schemeClr val="lt1"/>
                </a:solidFill>
                <a:latin typeface="Open Sans"/>
                <a:ea typeface="Open Sans"/>
                <a:cs typeface="Open Sans"/>
                <a:sym typeface="Open Sans"/>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9" name="Google Shape;29;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elling">
  <p:cSld name="MAIN_POINT">
    <p:bg>
      <p:bgPr>
        <a:blipFill>
          <a:blip r:embed="rId2">
            <a:alphaModFix/>
          </a:blip>
          <a:stretch>
            <a:fillRect/>
          </a:stretch>
        </a:blipFill>
      </p:bgPr>
    </p:bg>
    <p:spTree>
      <p:nvGrpSpPr>
        <p:cNvPr id="30" name="Shape 30"/>
        <p:cNvGrpSpPr/>
        <p:nvPr/>
      </p:nvGrpSpPr>
      <p:grpSpPr>
        <a:xfrm>
          <a:off x="0" y="0"/>
          <a:ext cx="0" cy="0"/>
          <a:chOff x="0" y="0"/>
          <a:chExt cx="0" cy="0"/>
        </a:xfrm>
      </p:grpSpPr>
      <p:sp>
        <p:nvSpPr>
          <p:cNvPr id="31" name="Google Shape;31;p9"/>
          <p:cNvSpPr txBox="1"/>
          <p:nvPr>
            <p:ph type="title"/>
          </p:nvPr>
        </p:nvSpPr>
        <p:spPr>
          <a:xfrm>
            <a:off x="1497200" y="753625"/>
            <a:ext cx="6975300" cy="29643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Font typeface="PT Serif"/>
              <a:buNone/>
              <a:defRPr i="1" sz="3600">
                <a:solidFill>
                  <a:schemeClr val="lt1"/>
                </a:solidFill>
                <a:latin typeface="PT Serif"/>
                <a:ea typeface="PT Serif"/>
                <a:cs typeface="PT Serif"/>
                <a:sym typeface="PT Serif"/>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2" name="Google Shape;3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espreek: detail">
  <p:cSld name="MAIN_POINT_1">
    <p:bg>
      <p:bgPr>
        <a:blipFill>
          <a:blip r:embed="rId2">
            <a:alphaModFix/>
          </a:blip>
          <a:stretch>
            <a:fillRect/>
          </a:stretch>
        </a:blipFill>
      </p:bgPr>
    </p:bg>
    <p:spTree>
      <p:nvGrpSpPr>
        <p:cNvPr id="33" name="Shape 33"/>
        <p:cNvGrpSpPr/>
        <p:nvPr/>
      </p:nvGrpSpPr>
      <p:grpSpPr>
        <a:xfrm>
          <a:off x="0" y="0"/>
          <a:ext cx="0" cy="0"/>
          <a:chOff x="0" y="0"/>
          <a:chExt cx="0" cy="0"/>
        </a:xfrm>
      </p:grpSpPr>
      <p:sp>
        <p:nvSpPr>
          <p:cNvPr id="34" name="Google Shape;34;p10"/>
          <p:cNvSpPr txBox="1"/>
          <p:nvPr>
            <p:ph type="title"/>
          </p:nvPr>
        </p:nvSpPr>
        <p:spPr>
          <a:xfrm>
            <a:off x="1497200" y="753625"/>
            <a:ext cx="6975300" cy="29643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lt1"/>
              </a:buClr>
              <a:buSzPts val="3600"/>
              <a:buFont typeface="PT Serif"/>
              <a:buNone/>
              <a:defRPr i="1" sz="3600">
                <a:solidFill>
                  <a:schemeClr val="lt1"/>
                </a:solidFill>
                <a:latin typeface="PT Serif"/>
                <a:ea typeface="PT Serif"/>
                <a:cs typeface="PT Serif"/>
                <a:sym typeface="PT Serif"/>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5" name="Google Shape;3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86B6C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Open Sans"/>
              <a:buNone/>
              <a:defRPr b="1" sz="2800">
                <a:solidFill>
                  <a:schemeClr val="lt1"/>
                </a:solidFill>
                <a:latin typeface="Open Sans"/>
                <a:ea typeface="Open Sans"/>
                <a:cs typeface="Open Sans"/>
                <a:sym typeface="Open Sa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1"/>
              </a:buClr>
              <a:buSzPts val="1800"/>
              <a:buFont typeface="PT Serif"/>
              <a:buChar char="●"/>
              <a:defRPr sz="1800">
                <a:solidFill>
                  <a:schemeClr val="lt1"/>
                </a:solidFill>
                <a:latin typeface="PT Serif"/>
                <a:ea typeface="PT Serif"/>
                <a:cs typeface="PT Serif"/>
                <a:sym typeface="PT Serif"/>
              </a:defRPr>
            </a:lvl1pPr>
            <a:lvl2pPr indent="-317500" lvl="1" marL="9144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indent="-317500" lvl="2" marL="13716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indent="-317500" lvl="3" marL="18288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indent="-317500" lvl="4" marL="22860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indent="-317500" lvl="5" marL="27432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indent="-317500" lvl="6" marL="32004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indent="-317500" lvl="7" marL="36576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indent="-317500" lvl="8" marL="41148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8"/>
          <p:cNvSpPr txBox="1"/>
          <p:nvPr>
            <p:ph type="ctrTitle"/>
          </p:nvPr>
        </p:nvSpPr>
        <p:spPr>
          <a:xfrm>
            <a:off x="311700" y="1105325"/>
            <a:ext cx="8520600" cy="2932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l"/>
              <a:t>v</a:t>
            </a:r>
            <a:r>
              <a:rPr lang="nl"/>
              <a:t>erschillende generaties op de werkvloer inzetten</a:t>
            </a:r>
            <a:endParaRPr/>
          </a:p>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7"/>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l"/>
              <a:t>Werk-privébalans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8"/>
          <p:cNvSpPr txBox="1"/>
          <p:nvPr>
            <p:ph type="title"/>
          </p:nvPr>
        </p:nvSpPr>
        <p:spPr>
          <a:xfrm>
            <a:off x="1497200" y="753625"/>
            <a:ext cx="6975300" cy="296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nl" sz="2840"/>
              <a:t>Welke acties zijn er binnen jouw organisatie op het vlak van werk-privébalans?</a:t>
            </a:r>
            <a:endParaRPr b="0" sz="2840"/>
          </a:p>
          <a:p>
            <a:pPr indent="0" lvl="0" marL="0" rtl="0" algn="l">
              <a:spcBef>
                <a:spcPts val="1000"/>
              </a:spcBef>
              <a:spcAft>
                <a:spcPts val="1000"/>
              </a:spcAft>
              <a:buNone/>
            </a:pPr>
            <a:r>
              <a:rPr b="0" lang="nl" sz="2840"/>
              <a:t>Is er een verschil op het vlak van werk-privébalans op basis van generaties of op basis van iets anders?</a:t>
            </a:r>
            <a:endParaRPr b="0" sz="284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9"/>
          <p:cNvSpPr txBox="1"/>
          <p:nvPr>
            <p:ph type="title"/>
          </p:nvPr>
        </p:nvSpPr>
        <p:spPr>
          <a:xfrm>
            <a:off x="1497200" y="753625"/>
            <a:ext cx="6975300" cy="296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nl" sz="2840"/>
              <a:t>Wat zijn de noden voor elke generatie op jullie werkvloer op het vlak van werk-privébalans? Wanneer zijn de noden groter/kleiner? </a:t>
            </a:r>
            <a:endParaRPr b="0" sz="2840"/>
          </a:p>
          <a:p>
            <a:pPr indent="0" lvl="0" marL="0" rtl="0" algn="l">
              <a:spcBef>
                <a:spcPts val="1000"/>
              </a:spcBef>
              <a:spcAft>
                <a:spcPts val="0"/>
              </a:spcAft>
              <a:buNone/>
            </a:pPr>
            <a:r>
              <a:rPr b="0" lang="nl" sz="2840"/>
              <a:t>Zijn er specifieke thuissituaties die het moeilijker maken om de balans te houden?</a:t>
            </a:r>
            <a:endParaRPr b="0" sz="2840"/>
          </a:p>
          <a:p>
            <a:pPr indent="0" lvl="0" marL="0" rtl="0" algn="l">
              <a:spcBef>
                <a:spcPts val="1000"/>
              </a:spcBef>
              <a:spcAft>
                <a:spcPts val="1000"/>
              </a:spcAft>
              <a:buNone/>
            </a:pPr>
            <a:r>
              <a:rPr b="0" lang="nl" sz="2840">
                <a:solidFill>
                  <a:schemeClr val="dk1"/>
                </a:solidFill>
              </a:rPr>
              <a:t>Hoe kan je nog meer op maat werken en inspelen op deze noden?</a:t>
            </a:r>
            <a:endParaRPr b="0" sz="284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30"/>
          <p:cNvSpPr txBox="1"/>
          <p:nvPr>
            <p:ph type="title"/>
          </p:nvPr>
        </p:nvSpPr>
        <p:spPr>
          <a:xfrm>
            <a:off x="1497200" y="753625"/>
            <a:ext cx="6975300" cy="296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840"/>
              <a:t>Specifiek voor zelfstandige ondernemers:</a:t>
            </a:r>
            <a:r>
              <a:rPr b="0" lang="nl" sz="2840"/>
              <a:t> </a:t>
            </a:r>
            <a:endParaRPr b="0" sz="2840"/>
          </a:p>
          <a:p>
            <a:pPr indent="0" lvl="0" marL="0" rtl="0" algn="l">
              <a:spcBef>
                <a:spcPts val="1000"/>
              </a:spcBef>
              <a:spcAft>
                <a:spcPts val="0"/>
              </a:spcAft>
              <a:buNone/>
            </a:pPr>
            <a:r>
              <a:rPr b="0" lang="nl" sz="2840"/>
              <a:t>Hoe lang ben je al aan het werk als ondernemer? </a:t>
            </a:r>
            <a:endParaRPr b="0" sz="2840"/>
          </a:p>
          <a:p>
            <a:pPr indent="0" lvl="0" marL="0" rtl="0" algn="l">
              <a:spcBef>
                <a:spcPts val="1000"/>
              </a:spcBef>
              <a:spcAft>
                <a:spcPts val="0"/>
              </a:spcAft>
              <a:buNone/>
            </a:pPr>
            <a:r>
              <a:rPr b="0" lang="nl" sz="2840"/>
              <a:t>Had je soms andere noden op het vlak van de werk-privébalans? </a:t>
            </a:r>
            <a:endParaRPr b="0" sz="2840"/>
          </a:p>
          <a:p>
            <a:pPr indent="0" lvl="0" marL="0" rtl="0" algn="l">
              <a:spcBef>
                <a:spcPts val="1000"/>
              </a:spcBef>
              <a:spcAft>
                <a:spcPts val="1000"/>
              </a:spcAft>
              <a:buNone/>
            </a:pPr>
            <a:r>
              <a:rPr b="0" lang="nl" sz="2840"/>
              <a:t>…</a:t>
            </a:r>
            <a:endParaRPr b="0" sz="284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31"/>
          <p:cNvSpPr txBox="1"/>
          <p:nvPr>
            <p:ph type="title"/>
          </p:nvPr>
        </p:nvSpPr>
        <p:spPr>
          <a:xfrm>
            <a:off x="1497200" y="753625"/>
            <a:ext cx="6975300" cy="296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nl" sz="2840"/>
              <a:t>Geef werk- en privégerelateerde (thuissituatie – inwonende kinderen?) redenen. </a:t>
            </a:r>
            <a:endParaRPr b="0" sz="2840"/>
          </a:p>
          <a:p>
            <a:pPr indent="0" lvl="0" marL="0" rtl="0" algn="l">
              <a:spcBef>
                <a:spcPts val="1000"/>
              </a:spcBef>
              <a:spcAft>
                <a:spcPts val="0"/>
              </a:spcAft>
              <a:buNone/>
            </a:pPr>
            <a:r>
              <a:rPr b="0" lang="nl" sz="2840"/>
              <a:t>Hoe zie je dit voor de toekomst? </a:t>
            </a:r>
            <a:endParaRPr b="0" sz="2840"/>
          </a:p>
          <a:p>
            <a:pPr indent="0" lvl="0" marL="0" rtl="0" algn="l">
              <a:spcBef>
                <a:spcPts val="1000"/>
              </a:spcBef>
              <a:spcAft>
                <a:spcPts val="1000"/>
              </a:spcAft>
              <a:buNone/>
            </a:pPr>
            <a:r>
              <a:rPr b="0" lang="nl" sz="2840"/>
              <a:t>Wat heb je nodig om de werk-privébalans te kunnen houden of te verbeteren als je ouder wordt?</a:t>
            </a:r>
            <a:endParaRPr b="0" sz="284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32"/>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l"/>
              <a:t>Jong en oud,</a:t>
            </a:r>
            <a:br>
              <a:rPr lang="nl"/>
            </a:br>
            <a:r>
              <a:rPr lang="nl"/>
              <a:t>samen leren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33"/>
          <p:cNvSpPr txBox="1"/>
          <p:nvPr>
            <p:ph type="title"/>
          </p:nvPr>
        </p:nvSpPr>
        <p:spPr>
          <a:xfrm>
            <a:off x="1497200" y="753625"/>
            <a:ext cx="6975300" cy="2964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0" lang="nl"/>
              <a:t>Leren is voor jonge mensen. Vanaf een bepaalde leeftijd heeft het geen zin meer.</a:t>
            </a:r>
            <a:endParaRPr b="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34"/>
          <p:cNvSpPr txBox="1"/>
          <p:nvPr>
            <p:ph type="title"/>
          </p:nvPr>
        </p:nvSpPr>
        <p:spPr>
          <a:xfrm>
            <a:off x="1497200" y="753625"/>
            <a:ext cx="6975300" cy="2964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0" lang="nl"/>
              <a:t>Als je ouder wordt, duurt het leren veel te lang, is het pensioen soms al in zicht en blijft alles niet meer zo goed hangen.</a:t>
            </a:r>
            <a:endParaRPr b="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35"/>
          <p:cNvSpPr txBox="1"/>
          <p:nvPr>
            <p:ph type="title"/>
          </p:nvPr>
        </p:nvSpPr>
        <p:spPr>
          <a:xfrm>
            <a:off x="1497200" y="753625"/>
            <a:ext cx="6975300" cy="2964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0" lang="nl"/>
              <a:t>Mensen met kinderen kunnen of willen niet altijd dezelfde energie in het werk steken. Daar kan je maar best rekening mee houden als je mensen aanwerft.</a:t>
            </a:r>
            <a:endParaRPr b="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6"/>
          <p:cNvSpPr txBox="1"/>
          <p:nvPr>
            <p:ph type="title"/>
          </p:nvPr>
        </p:nvSpPr>
        <p:spPr>
          <a:xfrm>
            <a:off x="1497200" y="753625"/>
            <a:ext cx="6975300" cy="2964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0" lang="nl"/>
              <a:t>Inzetten op een leeftijdsbewust personeelsbeleid zou een evidentie moeten zijn voor organisaties en is een kwestie van goed management.</a:t>
            </a:r>
            <a:endParaRPr b="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9"/>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l"/>
              <a:t>Introductie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7"/>
          <p:cNvSpPr txBox="1"/>
          <p:nvPr>
            <p:ph type="title"/>
          </p:nvPr>
        </p:nvSpPr>
        <p:spPr>
          <a:xfrm>
            <a:off x="1497200" y="753625"/>
            <a:ext cx="6975300" cy="2964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0" lang="nl"/>
              <a:t>Daar waar jong en oud elkaar vinden, gebeurt de magie.</a:t>
            </a:r>
            <a:endParaRPr b="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8"/>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l"/>
              <a:t>Samen op de werkvloer</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9"/>
          <p:cNvSpPr txBox="1"/>
          <p:nvPr>
            <p:ph type="title"/>
          </p:nvPr>
        </p:nvSpPr>
        <p:spPr>
          <a:xfrm>
            <a:off x="1497200" y="753625"/>
            <a:ext cx="6975300" cy="2964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0" lang="nl"/>
              <a:t>Zijn er verschillen in cultuur tussen de leeftijden? </a:t>
            </a:r>
            <a:endParaRPr b="0"/>
          </a:p>
          <a:p>
            <a:pPr indent="0" lvl="0" marL="0" rtl="0" algn="l">
              <a:spcBef>
                <a:spcPts val="1000"/>
              </a:spcBef>
              <a:spcAft>
                <a:spcPts val="1000"/>
              </a:spcAft>
              <a:buNone/>
            </a:pPr>
            <a:r>
              <a:rPr b="0" lang="nl"/>
              <a:t>Op welke manier doet zich dit voor binnen jouw organisatie?</a:t>
            </a:r>
            <a:endParaRPr b="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40"/>
          <p:cNvSpPr txBox="1"/>
          <p:nvPr>
            <p:ph type="title"/>
          </p:nvPr>
        </p:nvSpPr>
        <p:spPr>
          <a:xfrm>
            <a:off x="1497200" y="753625"/>
            <a:ext cx="6975300" cy="2964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0" lang="nl"/>
              <a:t>Hoe flexibel zijn werknemers in jouw organisatie? </a:t>
            </a:r>
            <a:endParaRPr b="0"/>
          </a:p>
          <a:p>
            <a:pPr indent="0" lvl="0" marL="0" rtl="0" algn="l">
              <a:spcBef>
                <a:spcPts val="1000"/>
              </a:spcBef>
              <a:spcAft>
                <a:spcPts val="0"/>
              </a:spcAft>
              <a:buNone/>
            </a:pPr>
            <a:r>
              <a:rPr b="0" lang="nl"/>
              <a:t>Neemt de flexibiliteit van werknemers af met de leeftijd of net niet? </a:t>
            </a:r>
            <a:endParaRPr b="0"/>
          </a:p>
          <a:p>
            <a:pPr indent="0" lvl="0" marL="0" rtl="0" algn="l">
              <a:spcBef>
                <a:spcPts val="1000"/>
              </a:spcBef>
              <a:spcAft>
                <a:spcPts val="1000"/>
              </a:spcAft>
              <a:buNone/>
            </a:pPr>
            <a:r>
              <a:rPr b="0" lang="nl"/>
              <a:t>Wat is ervoor nodig om over te schakelen naar iets nieuws?</a:t>
            </a:r>
            <a:endParaRPr b="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41"/>
          <p:cNvSpPr txBox="1"/>
          <p:nvPr>
            <p:ph type="title"/>
          </p:nvPr>
        </p:nvSpPr>
        <p:spPr>
          <a:xfrm>
            <a:off x="1497200" y="753625"/>
            <a:ext cx="6975300" cy="2964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0" lang="nl"/>
              <a:t>Wat als er een leeftijdskloof zit tussen het management en de operationele lagen van een organisatie? </a:t>
            </a:r>
            <a:endParaRPr b="0"/>
          </a:p>
          <a:p>
            <a:pPr indent="0" lvl="0" marL="0" rtl="0" algn="l">
              <a:spcBef>
                <a:spcPts val="1000"/>
              </a:spcBef>
              <a:spcAft>
                <a:spcPts val="0"/>
              </a:spcAft>
              <a:buNone/>
            </a:pPr>
            <a:r>
              <a:rPr b="0" lang="nl"/>
              <a:t>Is dat bij jou het geval? </a:t>
            </a:r>
            <a:endParaRPr b="0"/>
          </a:p>
          <a:p>
            <a:pPr indent="0" lvl="0" marL="0" rtl="0" algn="l">
              <a:spcBef>
                <a:spcPts val="1000"/>
              </a:spcBef>
              <a:spcAft>
                <a:spcPts val="1000"/>
              </a:spcAft>
              <a:buNone/>
            </a:pPr>
            <a:r>
              <a:rPr b="0" lang="nl"/>
              <a:t>Wat kan je doen?</a:t>
            </a:r>
            <a:endParaRPr b="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42"/>
          <p:cNvSpPr txBox="1"/>
          <p:nvPr>
            <p:ph type="title"/>
          </p:nvPr>
        </p:nvSpPr>
        <p:spPr>
          <a:xfrm>
            <a:off x="1497200" y="753625"/>
            <a:ext cx="6975300" cy="2964300"/>
          </a:xfrm>
          <a:prstGeom prst="rect">
            <a:avLst/>
          </a:prstGeom>
        </p:spPr>
        <p:txBody>
          <a:bodyPr anchorCtr="0" anchor="t" bIns="91425" lIns="91425" spcFirstLastPara="1" rIns="91425" wrap="square" tIns="91425">
            <a:normAutofit/>
          </a:bodyPr>
          <a:lstStyle/>
          <a:p>
            <a:pPr indent="0" lvl="0" marL="0" rtl="0" algn="l">
              <a:spcBef>
                <a:spcPts val="0"/>
              </a:spcBef>
              <a:spcAft>
                <a:spcPts val="1000"/>
              </a:spcAft>
              <a:buNone/>
            </a:pPr>
            <a:r>
              <a:rPr b="0" lang="nl"/>
              <a:t>Wat zijn de uitdagingen voor de leidinggevenden &amp; HR op korte en lange termijn?</a:t>
            </a:r>
            <a:endParaRPr b="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43"/>
          <p:cNvSpPr txBox="1"/>
          <p:nvPr>
            <p:ph type="title"/>
          </p:nvPr>
        </p:nvSpPr>
        <p:spPr>
          <a:xfrm>
            <a:off x="1497200" y="753625"/>
            <a:ext cx="6975300" cy="2964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0" lang="nl"/>
              <a:t>Hoe kan je de ervaring en know-how van oudere werknemers borgen voor de organisatie? </a:t>
            </a:r>
            <a:endParaRPr b="0"/>
          </a:p>
          <a:p>
            <a:pPr indent="0" lvl="0" marL="0" rtl="0" algn="l">
              <a:spcBef>
                <a:spcPts val="1000"/>
              </a:spcBef>
              <a:spcAft>
                <a:spcPts val="1000"/>
              </a:spcAft>
              <a:buNone/>
            </a:pPr>
            <a:r>
              <a:rPr b="0" lang="nl"/>
              <a:t>Welke ervaringen en lessen zijn er?</a:t>
            </a:r>
            <a:endParaRPr b="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44"/>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l"/>
              <a:t>Afsluiter</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45"/>
          <p:cNvSpPr txBox="1"/>
          <p:nvPr>
            <p:ph idx="4294967295" type="title"/>
          </p:nvPr>
        </p:nvSpPr>
        <p:spPr>
          <a:xfrm>
            <a:off x="915925" y="753625"/>
            <a:ext cx="7556700" cy="2964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0" i="1" lang="nl">
                <a:latin typeface="PT Serif"/>
                <a:ea typeface="PT Serif"/>
                <a:cs typeface="PT Serif"/>
                <a:sym typeface="PT Serif"/>
              </a:rPr>
              <a:t>Wat zijn de mogelijkheden en beperkingen om een leeftijdsbewust beleid te organiseren?</a:t>
            </a:r>
            <a:endParaRPr b="0" i="1">
              <a:latin typeface="PT Serif"/>
              <a:ea typeface="PT Serif"/>
              <a:cs typeface="PT Serif"/>
              <a:sym typeface="PT Serif"/>
            </a:endParaRPr>
          </a:p>
          <a:p>
            <a:pPr indent="0" lvl="0" marL="0" rtl="0" algn="l">
              <a:spcBef>
                <a:spcPts val="1000"/>
              </a:spcBef>
              <a:spcAft>
                <a:spcPts val="0"/>
              </a:spcAft>
              <a:buNone/>
            </a:pPr>
            <a:r>
              <a:rPr b="0" i="1" lang="nl">
                <a:latin typeface="PT Serif"/>
                <a:ea typeface="PT Serif"/>
                <a:cs typeface="PT Serif"/>
                <a:sym typeface="PT Serif"/>
              </a:rPr>
              <a:t>Waarom zou leeftijdsbewust ondernemen nodig zijn voor jouw organisatie, voor de maatschappij? Wat is het belang? Wat is de rol van de vergrijzing, is er een gebrek aan instroom van jongeren?</a:t>
            </a:r>
            <a:endParaRPr b="0" i="1">
              <a:latin typeface="PT Serif"/>
              <a:ea typeface="PT Serif"/>
              <a:cs typeface="PT Serif"/>
              <a:sym typeface="PT Serif"/>
            </a:endParaRPr>
          </a:p>
          <a:p>
            <a:pPr indent="0" lvl="0" marL="0" rtl="0" algn="l">
              <a:spcBef>
                <a:spcPts val="1000"/>
              </a:spcBef>
              <a:spcAft>
                <a:spcPts val="1000"/>
              </a:spcAft>
              <a:buNone/>
            </a:pPr>
            <a:r>
              <a:rPr b="0" i="1" lang="nl">
                <a:latin typeface="PT Serif"/>
                <a:ea typeface="PT Serif"/>
                <a:cs typeface="PT Serif"/>
                <a:sym typeface="PT Serif"/>
              </a:rPr>
              <a:t>Hoe kan een leeftijdsbewust beleid deel uitmaken van een werkgeversimago? Heb je een voorbeeld? Leg uit.</a:t>
            </a:r>
            <a:endParaRPr b="0" i="1">
              <a:latin typeface="PT Serif"/>
              <a:ea typeface="PT Serif"/>
              <a:cs typeface="PT Serif"/>
              <a:sym typeface="PT Serif"/>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20"/>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l"/>
              <a:t>Breng je organisatie in kaart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21"/>
          <p:cNvSpPr txBox="1"/>
          <p:nvPr>
            <p:ph type="title"/>
          </p:nvPr>
        </p:nvSpPr>
        <p:spPr>
          <a:xfrm>
            <a:off x="1497200" y="753625"/>
            <a:ext cx="6975300" cy="296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0" lang="nl" sz="2640"/>
              <a:t>Wie is er aan de slag in de organisatie?</a:t>
            </a:r>
            <a:endParaRPr b="0" sz="2640"/>
          </a:p>
          <a:p>
            <a:pPr indent="0" lvl="0" marL="0" rtl="0" algn="l">
              <a:spcBef>
                <a:spcPts val="1000"/>
              </a:spcBef>
              <a:spcAft>
                <a:spcPts val="0"/>
              </a:spcAft>
              <a:buSzPts val="990"/>
              <a:buNone/>
            </a:pPr>
            <a:r>
              <a:rPr b="0" lang="nl" sz="2640"/>
              <a:t>Welke leeftijdsgroepen zijn sterk en minder sterk vertegenwoordigd?</a:t>
            </a:r>
            <a:endParaRPr b="0" sz="2640"/>
          </a:p>
          <a:p>
            <a:pPr indent="0" lvl="0" marL="0" rtl="0" algn="l">
              <a:spcBef>
                <a:spcPts val="1000"/>
              </a:spcBef>
              <a:spcAft>
                <a:spcPts val="0"/>
              </a:spcAft>
              <a:buSzPts val="990"/>
              <a:buNone/>
            </a:pPr>
            <a:r>
              <a:rPr b="0" lang="nl" sz="2640"/>
              <a:t>Wat zijn de noden en wensen van de medewerkers en de organisatie?</a:t>
            </a:r>
            <a:endParaRPr b="0" sz="2640"/>
          </a:p>
          <a:p>
            <a:pPr indent="0" lvl="0" marL="0" rtl="0" algn="l">
              <a:spcBef>
                <a:spcPts val="1000"/>
              </a:spcBef>
              <a:spcAft>
                <a:spcPts val="1000"/>
              </a:spcAft>
              <a:buSzPts val="990"/>
              <a:buNone/>
            </a:pPr>
            <a:r>
              <a:rPr b="0" lang="nl" sz="2640"/>
              <a:t>Hoe kan je mensen langer aan boord houden: wat kan je nu doen voor de oudere werknemers en wat kan je doen als preventie?</a:t>
            </a:r>
            <a:endParaRPr b="0" sz="264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22"/>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l"/>
              <a:t>Training CAO 104</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3"/>
          <p:cNvSpPr txBox="1"/>
          <p:nvPr>
            <p:ph type="title"/>
          </p:nvPr>
        </p:nvSpPr>
        <p:spPr>
          <a:xfrm>
            <a:off x="1497200" y="753625"/>
            <a:ext cx="6975300" cy="2964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0" lang="nl"/>
              <a:t>Is er binnen de organisatie een CAO 104 opgesteld? Wat is de inhoud? Welke aanvullingen kunnen er in staan?</a:t>
            </a:r>
            <a:endParaRPr b="0"/>
          </a:p>
          <a:p>
            <a:pPr indent="0" lvl="0" marL="0" rtl="0" algn="l">
              <a:spcBef>
                <a:spcPts val="1000"/>
              </a:spcBef>
              <a:spcAft>
                <a:spcPts val="0"/>
              </a:spcAft>
              <a:buNone/>
            </a:pPr>
            <a:r>
              <a:rPr b="0" lang="nl"/>
              <a:t>Op welke manier is CAO 104 een hulpmiddel of juist niet? Wat zijn voor- en nadelen?</a:t>
            </a:r>
            <a:endParaRPr b="0"/>
          </a:p>
          <a:p>
            <a:pPr indent="0" lvl="0" marL="0" rtl="0" algn="l">
              <a:spcBef>
                <a:spcPts val="1000"/>
              </a:spcBef>
              <a:spcAft>
                <a:spcPts val="0"/>
              </a:spcAft>
              <a:buNone/>
            </a:pPr>
            <a:r>
              <a:t/>
            </a:r>
            <a:endParaRPr b="0"/>
          </a:p>
          <a:p>
            <a:pPr indent="0" lvl="0" marL="0" rtl="0" algn="l">
              <a:spcBef>
                <a:spcPts val="1000"/>
              </a:spcBef>
              <a:spcAft>
                <a:spcPts val="1000"/>
              </a:spcAft>
              <a:buNone/>
            </a:pPr>
            <a:r>
              <a:t/>
            </a:r>
            <a:endParaRPr b="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4"/>
          <p:cNvSpPr txBox="1"/>
          <p:nvPr>
            <p:ph type="title"/>
          </p:nvPr>
        </p:nvSpPr>
        <p:spPr>
          <a:xfrm>
            <a:off x="934500" y="391875"/>
            <a:ext cx="7275000" cy="20199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nl"/>
              <a:t>Levenslang leren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5"/>
          <p:cNvSpPr txBox="1"/>
          <p:nvPr>
            <p:ph type="title"/>
          </p:nvPr>
        </p:nvSpPr>
        <p:spPr>
          <a:xfrm>
            <a:off x="1497200" y="753625"/>
            <a:ext cx="6975300" cy="296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nl" sz="2840"/>
              <a:t>Wat zouden mensen binnen jouw organisatie of team moeten bijleren? </a:t>
            </a:r>
            <a:endParaRPr b="0" sz="2840"/>
          </a:p>
          <a:p>
            <a:pPr indent="0" lvl="0" marL="0" rtl="0" algn="l">
              <a:spcBef>
                <a:spcPts val="1000"/>
              </a:spcBef>
              <a:spcAft>
                <a:spcPts val="1000"/>
              </a:spcAft>
              <a:buNone/>
            </a:pPr>
            <a:r>
              <a:rPr b="0" lang="nl" sz="2840"/>
              <a:t>Welke leerbehoefte is er binnen de organisatie? (vb. om een huidig of toekomstig project of nieuwe activiteit beter of anders uit te voeren)</a:t>
            </a:r>
            <a:endParaRPr b="0" sz="284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6"/>
          <p:cNvSpPr txBox="1"/>
          <p:nvPr>
            <p:ph type="title"/>
          </p:nvPr>
        </p:nvSpPr>
        <p:spPr>
          <a:xfrm>
            <a:off x="1497200" y="753625"/>
            <a:ext cx="6975300" cy="296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nl" sz="2840"/>
              <a:t>Op welke manier kan je nu al binnen jouw organisatie bijleren? Heeft dit het gewenste resultaat? Zie je nog andere mogelijkheden? </a:t>
            </a:r>
            <a:endParaRPr b="0" sz="2840"/>
          </a:p>
          <a:p>
            <a:pPr indent="0" lvl="0" marL="0" rtl="0" algn="l">
              <a:spcBef>
                <a:spcPts val="1000"/>
              </a:spcBef>
              <a:spcAft>
                <a:spcPts val="1000"/>
              </a:spcAft>
              <a:buNone/>
            </a:pPr>
            <a:r>
              <a:rPr b="0" lang="nl" sz="2840"/>
              <a:t>Hoe kan je ervoor zorgen dat je jong en oud aanspreekt? Hoe kan je (nog meer) op maat werken? Geef voorbeelden.</a:t>
            </a:r>
            <a:endParaRPr b="0" sz="2840"/>
          </a:p>
        </p:txBody>
      </p:sp>
    </p:spTree>
  </p:cSld>
  <p:clrMapOvr>
    <a:masterClrMapping/>
  </p:clrMapOvr>
</p:sld>
</file>

<file path=ppt/theme/theme1.xml><?xml version="1.0" encoding="utf-8"?>
<a:theme xmlns:a="http://schemas.openxmlformats.org/drawingml/2006/main" xmlns:r="http://schemas.openxmlformats.org/officeDocument/2006/relationships" name="SERV – Zelf training geven">
  <a:themeElements>
    <a:clrScheme name="Simple Light">
      <a:dk1>
        <a:srgbClr val="FFFFFF"/>
      </a:dk1>
      <a:lt1>
        <a:srgbClr val="FFFFFF"/>
      </a:lt1>
      <a:dk2>
        <a:srgbClr val="FFFFFF"/>
      </a:dk2>
      <a:lt2>
        <a:srgbClr val="FFFFFF"/>
      </a:lt2>
      <a:accent1>
        <a:srgbClr val="A74846"/>
      </a:accent1>
      <a:accent2>
        <a:srgbClr val="137E98"/>
      </a:accent2>
      <a:accent3>
        <a:srgbClr val="86B6C1"/>
      </a:accent3>
      <a:accent4>
        <a:srgbClr val="D09350"/>
      </a:accent4>
      <a:accent5>
        <a:srgbClr val="6E8A5B"/>
      </a:accent5>
      <a:accent6>
        <a:srgbClr val="FFFFFF"/>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E08DD036DD634B88BFB7283EE34042" ma:contentTypeVersion="175" ma:contentTypeDescription="Een nieuw document maken." ma:contentTypeScope="" ma:versionID="1b8b6ad649cc7077babfd2f4a5169984">
  <xsd:schema xmlns:xsd="http://www.w3.org/2001/XMLSchema" xmlns:xs="http://www.w3.org/2001/XMLSchema" xmlns:p="http://schemas.microsoft.com/office/2006/metadata/properties" xmlns:ns2="e85dfcd9-c5d6-4bac-8fdf-b09bef0d2fa4" xmlns:ns3="f725d260-56a6-422e-80a7-124eec32f860" xmlns:ns4="d7176901-b574-45a9-8ff7-3e25ac64ac2b" targetNamespace="http://schemas.microsoft.com/office/2006/metadata/properties" ma:root="true" ma:fieldsID="87b35f787caeaeaa3b6968c5fe016d0d" ns2:_="" ns3:_="" ns4:_="">
    <xsd:import namespace="e85dfcd9-c5d6-4bac-8fdf-b09bef0d2fa4"/>
    <xsd:import namespace="f725d260-56a6-422e-80a7-124eec32f860"/>
    <xsd:import namespace="d7176901-b574-45a9-8ff7-3e25ac64ac2b"/>
    <xsd:element name="properties">
      <xsd:complexType>
        <xsd:sequence>
          <xsd:element name="documentManagement">
            <xsd:complexType>
              <xsd:all>
                <xsd:element ref="ns2:TaxCatchAll" minOccurs="0"/>
                <xsd:element ref="ns3:SharedWithUsers" minOccurs="0"/>
                <xsd:element ref="ns3:SharedWithDetails" minOccurs="0"/>
                <xsd:element ref="ns4:lcf76f155ced4ddcb4097134ff3c332f" minOccurs="0"/>
                <xsd:element ref="ns4:MediaServiceMetadata" minOccurs="0"/>
                <xsd:element ref="ns4:MediaServiceFastMetadata" minOccurs="0"/>
                <xsd:element ref="ns4:MediaServiceSearchProperties" minOccurs="0"/>
                <xsd:element ref="ns4:MediaServiceObjectDetectorVersions" minOccurs="0"/>
                <xsd:element ref="ns4:MediaServiceGenerationTime" minOccurs="0"/>
                <xsd:element ref="ns4:MediaServiceEventHashCode" minOccurs="0"/>
                <xsd:element ref="ns4:MediaServiceOCR" minOccurs="0"/>
                <xsd:element ref="ns4:MediaLengthInSecond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5dfcd9-c5d6-4bac-8fdf-b09bef0d2fa4"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da4ce5f8-6560-41be-b41d-fdde25e4b3cd}" ma:internalName="TaxCatchAll" ma:showField="CatchAllData" ma:web="f725d260-56a6-422e-80a7-124eec32f86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725d260-56a6-422e-80a7-124eec32f860" elementFormDefault="qualified">
    <xsd:import namespace="http://schemas.microsoft.com/office/2006/documentManagement/types"/>
    <xsd:import namespace="http://schemas.microsoft.com/office/infopath/2007/PartnerControls"/>
    <xsd:element name="SharedWithUsers" ma:index="9"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176901-b574-45a9-8ff7-3e25ac64ac2b" elementFormDefault="qualified">
    <xsd:import namespace="http://schemas.microsoft.com/office/2006/documentManagement/types"/>
    <xsd:import namespace="http://schemas.microsoft.com/office/infopath/2007/PartnerControls"/>
    <xsd:element name="lcf76f155ced4ddcb4097134ff3c332f" ma:index="12" nillable="true" ma:taxonomy="true" ma:internalName="lcf76f155ced4ddcb4097134ff3c332f" ma:taxonomyFieldName="MediaServiceImageTags" ma:displayName="Afbeeldingtags" ma:readOnly="false" ma:fieldId="{5cf76f15-5ced-4ddc-b409-7134ff3c332f}" ma:taxonomyMulti="true" ma:sspId="61d4e419-7667-4ca3-9304-560b344eb500"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176901-b574-45a9-8ff7-3e25ac64ac2b">
      <Terms xmlns="http://schemas.microsoft.com/office/infopath/2007/PartnerControls"/>
    </lcf76f155ced4ddcb4097134ff3c332f>
    <TaxCatchAll xmlns="e85dfcd9-c5d6-4bac-8fdf-b09bef0d2fa4">
      <Value>2</Value>
    </TaxCatchAll>
  </documentManagement>
</p:properties>
</file>

<file path=customXml/itemProps1.xml><?xml version="1.0" encoding="utf-8"?>
<ds:datastoreItem xmlns:ds="http://schemas.openxmlformats.org/officeDocument/2006/customXml" ds:itemID="{DC1F9E36-076C-45B3-B877-68E4668DDD3D}"/>
</file>

<file path=customXml/itemProps2.xml><?xml version="1.0" encoding="utf-8"?>
<ds:datastoreItem xmlns:ds="http://schemas.openxmlformats.org/officeDocument/2006/customXml" ds:itemID="{2E125C8D-5F17-4A00-A310-5F7C2165F935}"/>
</file>

<file path=customXml/itemProps3.xml><?xml version="1.0" encoding="utf-8"?>
<ds:datastoreItem xmlns:ds="http://schemas.openxmlformats.org/officeDocument/2006/customXml" ds:itemID="{BFCB4DD2-37CF-4C94-99F6-5E1C0D424213}"/>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0x010100B5E08DD036DD634B88BFB7283EE34042</vt:lpwstr>
  </property>
  <property fmtid="{D5CDD505-2E9C-101B-9397-08002B2CF9AE}" pid="3" name="Dossierhouder">
    <vt:lpwstr>69</vt:lpwstr>
  </property>
  <property fmtid="{D5CDD505-2E9C-101B-9397-08002B2CF9AE}" pid="4" name="Entiteit">
    <vt:lpwstr>2;#Stichting Innovatie en Arbeid|102afd07-b97b-473e-b127-fcbe07712817</vt:lpwstr>
  </property>
  <property fmtid="{D5CDD505-2E9C-101B-9397-08002B2CF9AE}" pid="5" name="d0eb5182aae74b97bb4da5b3a64ae3f4">
    <vt:lpwstr>Stichting Innovatie en Arbeid|102afd07-b97b-473e-b127-fcbe07712817</vt:lpwstr>
  </property>
  <property fmtid="{D5CDD505-2E9C-101B-9397-08002B2CF9AE}" pid="6" name="Dossierstatus">
    <vt:lpwstr>Open</vt:lpwstr>
  </property>
  <property fmtid="{D5CDD505-2E9C-101B-9397-08002B2CF9AE}" pid="7" name="Voorwerp">
    <vt:lpwstr/>
  </property>
  <property fmtid="{D5CDD505-2E9C-101B-9397-08002B2CF9AE}" pid="8" name="e1907ef6686f45a889c06b3736ec9c4a">
    <vt:lpwstr/>
  </property>
  <property fmtid="{D5CDD505-2E9C-101B-9397-08002B2CF9AE}" pid="9" name="Fototrefwoord">
    <vt:lpwstr/>
  </property>
  <property fmtid="{D5CDD505-2E9C-101B-9397-08002B2CF9AE}" pid="10" name="Bestemmeling">
    <vt:lpwstr/>
  </property>
  <property fmtid="{D5CDD505-2E9C-101B-9397-08002B2CF9AE}" pid="11" name="MediaServiceImageTags">
    <vt:lpwstr/>
  </property>
  <property fmtid="{D5CDD505-2E9C-101B-9397-08002B2CF9AE}" pid="12" name="Opvolging">
    <vt:lpwstr/>
  </property>
  <property fmtid="{D5CDD505-2E9C-101B-9397-08002B2CF9AE}" pid="13" name="l83a42741b21467d88658a98ee2f68b4">
    <vt:lpwstr/>
  </property>
  <property fmtid="{D5CDD505-2E9C-101B-9397-08002B2CF9AE}" pid="14" name="h4c2d042d7e1414d8fe056687b01b2e7">
    <vt:lpwstr/>
  </property>
  <property fmtid="{D5CDD505-2E9C-101B-9397-08002B2CF9AE}" pid="15" name="NaamAanvrager">
    <vt:lpwstr/>
  </property>
  <property fmtid="{D5CDD505-2E9C-101B-9397-08002B2CF9AE}" pid="16" name="BestemmelingVerzending">
    <vt:lpwstr/>
  </property>
  <property fmtid="{D5CDD505-2E9C-101B-9397-08002B2CF9AE}" pid="17" name="p2b5338090b7459683b7bd4d1e9785e9">
    <vt:lpwstr/>
  </property>
  <property fmtid="{D5CDD505-2E9C-101B-9397-08002B2CF9AE}" pid="18" name="k8a9470f847b47379cf95df2ded267d5">
    <vt:lpwstr/>
  </property>
  <property fmtid="{D5CDD505-2E9C-101B-9397-08002B2CF9AE}" pid="19" name="pe2554564ced4236b5cd079b0a0a621c">
    <vt:lpwstr/>
  </property>
  <property fmtid="{D5CDD505-2E9C-101B-9397-08002B2CF9AE}" pid="20" name="_docset_NoMedatataSyncRequired">
    <vt:lpwstr>False</vt:lpwstr>
  </property>
  <property fmtid="{D5CDD505-2E9C-101B-9397-08002B2CF9AE}" pid="21" name="DossierLabel">
    <vt:lpwstr/>
  </property>
  <property fmtid="{D5CDD505-2E9C-101B-9397-08002B2CF9AE}" pid="22" name="ndb4a5edd3e0401f9391ff985f82e255">
    <vt:lpwstr/>
  </property>
  <property fmtid="{D5CDD505-2E9C-101B-9397-08002B2CF9AE}" pid="23" name="h61360eaecae4972b56daf512a872701">
    <vt:lpwstr/>
  </property>
  <property fmtid="{D5CDD505-2E9C-101B-9397-08002B2CF9AE}" pid="24" name="Document_x0020_type">
    <vt:lpwstr/>
  </property>
  <property fmtid="{D5CDD505-2E9C-101B-9397-08002B2CF9AE}" pid="25" name="j418a8861e3644fdb3fc71836fc55b62">
    <vt:lpwstr/>
  </property>
  <property fmtid="{D5CDD505-2E9C-101B-9397-08002B2CF9AE}" pid="26" name="Beleidsdomein">
    <vt:lpwstr/>
  </property>
  <property fmtid="{D5CDD505-2E9C-101B-9397-08002B2CF9AE}" pid="27" name="p5d8203997dc42fdaeb7fdbdf684a294">
    <vt:lpwstr/>
  </property>
  <property fmtid="{D5CDD505-2E9C-101B-9397-08002B2CF9AE}" pid="28" name="Thema">
    <vt:lpwstr/>
  </property>
  <property fmtid="{D5CDD505-2E9C-101B-9397-08002B2CF9AE}" pid="29" name="o245ce9260044fc3bdcb5d3f7f2731a8">
    <vt:lpwstr/>
  </property>
  <property fmtid="{D5CDD505-2E9C-101B-9397-08002B2CF9AE}" pid="30" name="AfzenderVerzending">
    <vt:lpwstr/>
  </property>
  <property fmtid="{D5CDD505-2E9C-101B-9397-08002B2CF9AE}" pid="31" name="FunctieAanvrager">
    <vt:lpwstr/>
  </property>
  <property fmtid="{D5CDD505-2E9C-101B-9397-08002B2CF9AE}" pid="32" name="Document type">
    <vt:lpwstr/>
  </property>
</Properties>
</file>